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heme/themeOverride1.xml" ContentType="application/vnd.openxmlformats-officedocument.themeOverride+xml"/>
  <Override PartName="/ppt/notesSlides/notesSlide72.xml" ContentType="application/vnd.openxmlformats-officedocument.presentationml.notesSlide+xml"/>
  <Override PartName="/ppt/theme/themeOverride2.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76"/>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14" r:id="rId22"/>
    <p:sldId id="309" r:id="rId23"/>
    <p:sldId id="337" r:id="rId24"/>
    <p:sldId id="313" r:id="rId25"/>
    <p:sldId id="317" r:id="rId26"/>
    <p:sldId id="307" r:id="rId27"/>
    <p:sldId id="318" r:id="rId28"/>
    <p:sldId id="319" r:id="rId29"/>
    <p:sldId id="320" r:id="rId30"/>
    <p:sldId id="338" r:id="rId31"/>
    <p:sldId id="339" r:id="rId32"/>
    <p:sldId id="310" r:id="rId33"/>
    <p:sldId id="311" r:id="rId34"/>
    <p:sldId id="321" r:id="rId35"/>
    <p:sldId id="340" r:id="rId36"/>
    <p:sldId id="341" r:id="rId37"/>
    <p:sldId id="342" r:id="rId38"/>
    <p:sldId id="349" r:id="rId39"/>
    <p:sldId id="343" r:id="rId40"/>
    <p:sldId id="344" r:id="rId41"/>
    <p:sldId id="345" r:id="rId42"/>
    <p:sldId id="346" r:id="rId43"/>
    <p:sldId id="347" r:id="rId44"/>
    <p:sldId id="348" r:id="rId45"/>
    <p:sldId id="326" r:id="rId46"/>
    <p:sldId id="350" r:id="rId47"/>
    <p:sldId id="351" r:id="rId48"/>
    <p:sldId id="322" r:id="rId49"/>
    <p:sldId id="352" r:id="rId50"/>
    <p:sldId id="354" r:id="rId51"/>
    <p:sldId id="353" r:id="rId52"/>
    <p:sldId id="355" r:id="rId53"/>
    <p:sldId id="356" r:id="rId54"/>
    <p:sldId id="357" r:id="rId55"/>
    <p:sldId id="358" r:id="rId56"/>
    <p:sldId id="359" r:id="rId57"/>
    <p:sldId id="361" r:id="rId58"/>
    <p:sldId id="360" r:id="rId59"/>
    <p:sldId id="362" r:id="rId60"/>
    <p:sldId id="363" r:id="rId61"/>
    <p:sldId id="364" r:id="rId62"/>
    <p:sldId id="366" r:id="rId63"/>
    <p:sldId id="365" r:id="rId64"/>
    <p:sldId id="367" r:id="rId65"/>
    <p:sldId id="327" r:id="rId66"/>
    <p:sldId id="368" r:id="rId67"/>
    <p:sldId id="369" r:id="rId68"/>
    <p:sldId id="370" r:id="rId69"/>
    <p:sldId id="371" r:id="rId70"/>
    <p:sldId id="372" r:id="rId71"/>
    <p:sldId id="373" r:id="rId72"/>
    <p:sldId id="325" r:id="rId73"/>
    <p:sldId id="301" r:id="rId74"/>
    <p:sldId id="296" r:id="rId75"/>
  </p:sldIdLst>
  <p:sldSz cx="12190413" cy="6859588"/>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5" autoAdjust="0"/>
    <p:restoredTop sz="97926" autoAdjust="0"/>
  </p:normalViewPr>
  <p:slideViewPr>
    <p:cSldViewPr snapToGrid="0" showGuides="1">
      <p:cViewPr varScale="1">
        <p:scale>
          <a:sx n="82" d="100"/>
          <a:sy n="82" d="100"/>
        </p:scale>
        <p:origin x="557" y="62"/>
      </p:cViewPr>
      <p:guideLst>
        <p:guide orient="horz" pos="216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2019/6/16</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026748" y="1258434"/>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575512" y="1717299"/>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6993097" y="1099486"/>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765585" y="4636140"/>
            <a:ext cx="1716751" cy="1544902"/>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19980" y="1003027"/>
            <a:ext cx="4147127" cy="1282210"/>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endParaRPr lang="zh-CN" altLang="en-US" sz="2400" b="1" dirty="0">
              <a:solidFill>
                <a:srgbClr val="FFFFFF">
                  <a:lumMod val="50000"/>
                </a:srgbClr>
              </a:solidFill>
              <a:latin typeface="Open Sans" pitchFamily="34" charset="0"/>
              <a:cs typeface="Calibri" pitchFamily="34" charset="0"/>
            </a:endParaRP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868219" y="4177843"/>
            <a:ext cx="9605818" cy="1282467"/>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各成员对所需要的设备都不太熟悉，需要花费一定时间去学习</a:t>
            </a: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若算法设计不当，将影响整个游戏的继续</a:t>
            </a: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2.1</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2.2</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2.3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zh-CN" sz="2800" b="1" dirty="0">
                <a:solidFill>
                  <a:srgbClr val="FFFFFF">
                    <a:lumMod val="50000"/>
                  </a:srgbClr>
                </a:solidFill>
                <a:latin typeface="Open Sans" pitchFamily="34" charset="0"/>
                <a:cs typeface="Calibri" pitchFamily="34" charset="0"/>
              </a:rPr>
              <a:t>各类胜利条件算法的设计于实现　　</a:t>
            </a: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p>
          <a:p>
            <a:r>
              <a:rPr lang="zh-CN" altLang="zh-CN" sz="2800" b="1" dirty="0">
                <a:solidFill>
                  <a:srgbClr val="FFFFFF">
                    <a:lumMod val="50000"/>
                  </a:srgbClr>
                </a:solidFill>
                <a:latin typeface="Open Sans" pitchFamily="34" charset="0"/>
                <a:cs typeface="Calibri" pitchFamily="34" charset="0"/>
              </a:rPr>
              <a:t>若算法设计不当，将影响整个游戏的继续</a:t>
            </a: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2.4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200729" y="3528971"/>
            <a:ext cx="8534398"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3.1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3.2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1099127" y="3609611"/>
            <a:ext cx="6092825" cy="1506503"/>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阿里云服务器提供服务器。</a:t>
            </a:r>
          </a:p>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578528" y="2823212"/>
            <a:ext cx="6669037" cy="1815878"/>
          </a:xfrm>
          <a:prstGeom prst="rect">
            <a:avLst/>
          </a:prstGeom>
        </p:spPr>
        <p:txBody>
          <a:bodyPr wrap="square" lIns="91436" tIns="45718" rIns="91436" bIns="45718">
            <a:spAutoFit/>
          </a:bodyPr>
          <a:lstStyle/>
          <a:p>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552105" y="2043594"/>
            <a:ext cx="10803249"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对玩家的游戏账号进行保密，并且具有存档功能，</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zh-CN" sz="2000" b="1" dirty="0">
                <a:solidFill>
                  <a:srgbClr val="FFFFFF">
                    <a:lumMod val="50000"/>
                  </a:srgbClr>
                </a:solidFill>
                <a:latin typeface="Open Sans" pitchFamily="34" charset="0"/>
                <a:cs typeface="Calibri" pitchFamily="34" charset="0"/>
              </a:rPr>
              <a:t>第十六周</a:t>
            </a: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67951" y="179835"/>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718725" cy="955903"/>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可以进行多人实时对战，按照算法正常结算游戏，游戏可以正常进行，为各个不同三国历史人物设定不同属性，加入排行榜功能</a:t>
            </a:r>
            <a:r>
              <a:rPr lang="zh-CN" altLang="en-US" sz="2000" b="1" dirty="0">
                <a:solidFill>
                  <a:srgbClr val="FFFFFF">
                    <a:lumMod val="50000"/>
                  </a:srgbClr>
                </a:solidFill>
                <a:latin typeface="Open Sans" pitchFamily="34" charset="0"/>
                <a:cs typeface="Calibri" pitchFamily="34" charset="0"/>
              </a:rPr>
              <a:t>。</a:t>
            </a:r>
            <a:endParaRPr lang="zh-CN" altLang="zh-CN" sz="20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167951" y="2021680"/>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299104" y="2875759"/>
            <a:ext cx="10972276" cy="2340641"/>
          </a:xfrm>
          <a:prstGeom prst="rect">
            <a:avLst/>
          </a:prstGeom>
        </p:spPr>
        <p:txBody>
          <a:bodyPr wrap="square">
            <a:spAutoFit/>
          </a:bodyPr>
          <a:lstStyle/>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经费、投资反面的来源和限制：</a:t>
            </a:r>
            <a:r>
              <a:rPr lang="zh-CN" altLang="zh-CN" sz="2000" b="1" dirty="0">
                <a:solidFill>
                  <a:srgbClr val="FFFFFF">
                    <a:lumMod val="50000"/>
                  </a:srgbClr>
                </a:solidFill>
                <a:latin typeface="Open Sans" pitchFamily="34" charset="0"/>
                <a:cs typeface="Calibri" pitchFamily="34" charset="0"/>
              </a:rPr>
              <a:t>寝室小组人员自掏，只能用在本产品的开发中和团队建设。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法律和政策反面的限制：</a:t>
            </a:r>
            <a:r>
              <a:rPr lang="zh-CN" altLang="zh-CN" sz="2000" b="1" dirty="0">
                <a:solidFill>
                  <a:srgbClr val="FFFFFF">
                    <a:lumMod val="50000"/>
                  </a:srgbClr>
                </a:solidFill>
                <a:latin typeface="Open Sans" pitchFamily="34" charset="0"/>
                <a:cs typeface="Calibri" pitchFamily="34" charset="0"/>
              </a:rPr>
              <a:t>需遵守信息法和微信小程序开发相关条款。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硬件、软件、运行环境和开发环境方面的条件限制</a:t>
            </a:r>
            <a:r>
              <a:rPr lang="zh-CN" altLang="zh-CN" sz="2000" b="1" dirty="0">
                <a:solidFill>
                  <a:srgbClr val="FFFFFF">
                    <a:lumMod val="50000"/>
                  </a:srgbClr>
                </a:solidFill>
                <a:latin typeface="Open Sans" pitchFamily="34" charset="0"/>
                <a:cs typeface="Calibri" pitchFamily="34" charset="0"/>
              </a:rPr>
              <a:t>：无法在较老机型和系统中运行。</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可以利用的信息和资源：</a:t>
            </a:r>
            <a:r>
              <a:rPr lang="zh-CN" altLang="zh-CN" sz="2000" b="1" dirty="0">
                <a:solidFill>
                  <a:srgbClr val="FFFFFF">
                    <a:lumMod val="50000"/>
                  </a:srgbClr>
                </a:solidFill>
                <a:latin typeface="Open Sans" pitchFamily="34" charset="0"/>
                <a:cs typeface="Calibri" pitchFamily="34" charset="0"/>
              </a:rPr>
              <a:t>网络上有关本类型游戏的信息，</a:t>
            </a:r>
            <a:r>
              <a:rPr lang="en-US" altLang="zh-CN" sz="2000" b="1" dirty="0" err="1">
                <a:solidFill>
                  <a:srgbClr val="FFFFFF">
                    <a:lumMod val="50000"/>
                  </a:srgbClr>
                </a:solidFill>
                <a:latin typeface="Open Sans" pitchFamily="34" charset="0"/>
                <a:cs typeface="Calibri" pitchFamily="34" charset="0"/>
              </a:rPr>
              <a:t>Layabox</a:t>
            </a:r>
            <a:r>
              <a:rPr lang="zh-CN" altLang="zh-CN" sz="2000" b="1" dirty="0">
                <a:solidFill>
                  <a:srgbClr val="FFFFFF">
                    <a:lumMod val="50000"/>
                  </a:srgbClr>
                </a:solidFill>
                <a:latin typeface="Open Sans" pitchFamily="34" charset="0"/>
                <a:cs typeface="Calibri" pitchFamily="34" charset="0"/>
              </a:rPr>
              <a:t>游戏引擎内的资源。</a:t>
            </a: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502776" y="905117"/>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pyright Notice"/>
          <p:cNvSpPr>
            <a:spLocks/>
          </p:cNvSpPr>
          <p:nvPr/>
        </p:nvSpPr>
        <p:spPr bwMode="auto">
          <a:xfrm>
            <a:off x="0" y="111671"/>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1785104"/>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 2D</a:t>
            </a:r>
            <a:r>
              <a:rPr lang="zh-CN" altLang="zh-CN"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 </a:t>
            </a:r>
            <a:r>
              <a:rPr lang="zh-CN" altLang="zh-CN"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 </a:t>
            </a:r>
            <a:r>
              <a:rPr lang="zh-CN" altLang="zh-CN" sz="2000" b="1" dirty="0">
                <a:solidFill>
                  <a:srgbClr val="FFFFFF">
                    <a:lumMod val="50000"/>
                  </a:srgbClr>
                </a:solidFill>
                <a:latin typeface="Open Sans" pitchFamily="34" charset="0"/>
                <a:cs typeface="Calibri" pitchFamily="34" charset="0"/>
              </a:rPr>
              <a:t>使用游戏引擎可以大大提高开发的效率</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3.1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126761" y="3024660"/>
            <a:ext cx="3778323"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3.2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5985397" cy="933884"/>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本产品为模拟策略类游戏，可以快速简单地进行游戏，其主要功能有：游戏存档并加载、自己国家的资源管理与升级、与其他国家的对战、好友排行榜功能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5" y="1127685"/>
            <a:ext cx="285089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95153" y="153291"/>
            <a:ext cx="337398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279673" y="92910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4" name="Copyright Notice"/>
          <p:cNvSpPr>
            <a:spLocks/>
          </p:cNvSpPr>
          <p:nvPr/>
        </p:nvSpPr>
        <p:spPr bwMode="auto">
          <a:xfrm>
            <a:off x="178553" y="1144776"/>
            <a:ext cx="194934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4.1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46632" y="162318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78553" y="2357083"/>
            <a:ext cx="194934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4.2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46632" y="291184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78553" y="3423301"/>
            <a:ext cx="194934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4.3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46632" y="394747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92796" y="4467382"/>
            <a:ext cx="194934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4.4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46632" y="499155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sp>
        <p:nvSpPr>
          <p:cNvPr id="32" name="椭圆 31"/>
          <p:cNvSpPr/>
          <p:nvPr/>
        </p:nvSpPr>
        <p:spPr>
          <a:xfrm>
            <a:off x="4401465" y="11559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3020623" cy="710452"/>
            <a:chOff x="3879320" y="484463"/>
            <a:chExt cx="30206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91138" y="529973"/>
              <a:ext cx="23088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327670" y="1435063"/>
            <a:ext cx="2765501" cy="837793"/>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0"/>
            <a:ext cx="285429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79603" y="767158"/>
            <a:ext cx="5758180" cy="1718945"/>
          </a:xfrm>
          <a:prstGeom prst="rect">
            <a:avLst/>
          </a:prstGeom>
        </p:spPr>
      </p:pic>
      <p:pic>
        <p:nvPicPr>
          <p:cNvPr id="37" name="图片 36"/>
          <p:cNvPicPr/>
          <p:nvPr/>
        </p:nvPicPr>
        <p:blipFill>
          <a:blip r:embed="rId4"/>
          <a:stretch>
            <a:fillRect/>
          </a:stretch>
        </p:blipFill>
        <p:spPr>
          <a:xfrm>
            <a:off x="217140" y="2785505"/>
            <a:ext cx="5274310" cy="2013585"/>
          </a:xfrm>
          <a:prstGeom prst="rect">
            <a:avLst/>
          </a:prstGeom>
        </p:spPr>
      </p:pic>
      <p:pic>
        <p:nvPicPr>
          <p:cNvPr id="38" name="图片 37"/>
          <p:cNvPicPr/>
          <p:nvPr/>
        </p:nvPicPr>
        <p:blipFill>
          <a:blip r:embed="rId5"/>
          <a:stretch>
            <a:fillRect/>
          </a:stretch>
        </p:blipFill>
        <p:spPr>
          <a:xfrm>
            <a:off x="217140" y="5235509"/>
            <a:ext cx="5274310" cy="1003300"/>
          </a:xfrm>
          <a:prstGeom prst="rect">
            <a:avLst/>
          </a:prstGeom>
        </p:spPr>
      </p:pic>
      <p:pic>
        <p:nvPicPr>
          <p:cNvPr id="39" name="图片 38"/>
          <p:cNvPicPr/>
          <p:nvPr/>
        </p:nvPicPr>
        <p:blipFill>
          <a:blip r:embed="rId6"/>
          <a:stretch>
            <a:fillRect/>
          </a:stretch>
        </p:blipFill>
        <p:spPr>
          <a:xfrm>
            <a:off x="6317386" y="725565"/>
            <a:ext cx="5274310" cy="1802130"/>
          </a:xfrm>
          <a:prstGeom prst="rect">
            <a:avLst/>
          </a:prstGeom>
        </p:spPr>
      </p:pic>
      <p:pic>
        <p:nvPicPr>
          <p:cNvPr id="40" name="图片 39"/>
          <p:cNvPicPr/>
          <p:nvPr/>
        </p:nvPicPr>
        <p:blipFill>
          <a:blip r:embed="rId7"/>
          <a:stretch>
            <a:fillRect/>
          </a:stretch>
        </p:blipFill>
        <p:spPr>
          <a:xfrm>
            <a:off x="6317386" y="2698210"/>
            <a:ext cx="5274310" cy="1322070"/>
          </a:xfrm>
          <a:prstGeom prst="rect">
            <a:avLst/>
          </a:prstGeom>
        </p:spPr>
      </p:pic>
      <p:pic>
        <p:nvPicPr>
          <p:cNvPr id="41" name="图片 40"/>
          <p:cNvPicPr/>
          <p:nvPr/>
        </p:nvPicPr>
        <p:blipFill>
          <a:blip r:embed="rId8"/>
          <a:stretch>
            <a:fillRect/>
          </a:stretch>
        </p:blipFill>
        <p:spPr>
          <a:xfrm>
            <a:off x="6317386" y="4250616"/>
            <a:ext cx="4305300" cy="857250"/>
          </a:xfrm>
          <a:prstGeom prst="rect">
            <a:avLst/>
          </a:prstGeom>
        </p:spPr>
      </p:pic>
      <p:pic>
        <p:nvPicPr>
          <p:cNvPr id="42" name="图片 41"/>
          <p:cNvPicPr/>
          <p:nvPr/>
        </p:nvPicPr>
        <p:blipFill>
          <a:blip r:embed="rId9"/>
          <a:stretch>
            <a:fillRect/>
          </a:stretch>
        </p:blipFill>
        <p:spPr>
          <a:xfrm>
            <a:off x="6317386" y="5519241"/>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595210" y="1217094"/>
            <a:ext cx="5274310" cy="3639185"/>
          </a:xfrm>
          <a:prstGeom prst="rect">
            <a:avLst/>
          </a:prstGeom>
        </p:spPr>
      </p:pic>
      <p:sp>
        <p:nvSpPr>
          <p:cNvPr id="5" name="矩形 4"/>
          <p:cNvSpPr/>
          <p:nvPr/>
        </p:nvSpPr>
        <p:spPr>
          <a:xfrm>
            <a:off x="6631537" y="181457"/>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4.</a:t>
            </a:r>
            <a:r>
              <a:rPr lang="zh-CN" altLang="en-US" sz="2800" b="1" cap="small" dirty="0">
                <a:solidFill>
                  <a:srgbClr val="00C3D9"/>
                </a:solidFill>
                <a:latin typeface="微软雅黑" panose="020B0503020204020204" pitchFamily="34" charset="-122"/>
                <a:ea typeface="微软雅黑" panose="020B0503020204020204" pitchFamily="34" charset="-122"/>
              </a:rPr>
              <a:t>类图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p:nvPr/>
        </p:nvPicPr>
        <p:blipFill>
          <a:blip r:embed="rId4"/>
          <a:stretch>
            <a:fillRect/>
          </a:stretch>
        </p:blipFill>
        <p:spPr>
          <a:xfrm>
            <a:off x="6945791" y="1500545"/>
            <a:ext cx="3580130" cy="2918460"/>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45750"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5.</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a:t>
            </a:r>
            <a:r>
              <a:rPr lang="zh-CN" altLang="zh-CN" sz="2000" dirty="0">
                <a:solidFill>
                  <a:srgbClr val="FF0000"/>
                </a:solidFill>
                <a:latin typeface="微软雅黑" pitchFamily="34" charset="-122"/>
                <a:ea typeface="微软雅黑" pitchFamily="34" charset="-122"/>
              </a:rPr>
              <a:t>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椭圆 31"/>
          <p:cNvSpPr/>
          <p:nvPr/>
        </p:nvSpPr>
        <p:spPr>
          <a:xfrm>
            <a:off x="3101780" y="260502"/>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057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椭圆 31"/>
          <p:cNvSpPr/>
          <p:nvPr/>
        </p:nvSpPr>
        <p:spPr>
          <a:xfrm>
            <a:off x="3101780" y="260502"/>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3" name="Copyright Notice"/>
          <p:cNvSpPr>
            <a:spLocks/>
          </p:cNvSpPr>
          <p:nvPr/>
        </p:nvSpPr>
        <p:spPr bwMode="auto">
          <a:xfrm>
            <a:off x="41899" y="1723547"/>
            <a:ext cx="27970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830115159"/>
              </p:ext>
            </p:extLst>
          </p:nvPr>
        </p:nvGraphicFramePr>
        <p:xfrm>
          <a:off x="1502007" y="2810676"/>
          <a:ext cx="9785724" cy="2194560"/>
        </p:xfrm>
        <a:graphic>
          <a:graphicData uri="http://schemas.openxmlformats.org/drawingml/2006/table">
            <a:tbl>
              <a:tblPr firstRow="1" firstCol="1" bandRow="1"/>
              <a:tblGrid>
                <a:gridCol w="3315336">
                  <a:extLst>
                    <a:ext uri="{9D8B030D-6E8A-4147-A177-3AD203B41FA5}">
                      <a16:colId xmlns:a16="http://schemas.microsoft.com/office/drawing/2014/main" val="20000"/>
                    </a:ext>
                  </a:extLst>
                </a:gridCol>
                <a:gridCol w="2881592">
                  <a:extLst>
                    <a:ext uri="{9D8B030D-6E8A-4147-A177-3AD203B41FA5}">
                      <a16:colId xmlns:a16="http://schemas.microsoft.com/office/drawing/2014/main" val="20001"/>
                    </a:ext>
                  </a:extLst>
                </a:gridCol>
                <a:gridCol w="3588796">
                  <a:extLst>
                    <a:ext uri="{9D8B030D-6E8A-4147-A177-3AD203B41FA5}">
                      <a16:colId xmlns:a16="http://schemas.microsoft.com/office/drawing/2014/main"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对音量等进行设置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267212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3.2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2672133"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3.3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2672133"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3.4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09" y="3814170"/>
            <a:ext cx="26721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3.5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a:solidFill>
                  <a:schemeClr val="tx1">
                    <a:lumMod val="50000"/>
                    <a:lumOff val="50000"/>
                  </a:schemeClr>
                </a:solidFill>
                <a:latin typeface="微软雅黑" pitchFamily="34" charset="-122"/>
                <a:ea typeface="微软雅黑" pitchFamily="34" charset="-122"/>
              </a:rPr>
              <a:t>SQL</a:t>
            </a:r>
            <a:r>
              <a:rPr lang="zh-CN" altLang="zh-CN" sz="2000" dirty="0">
                <a:solidFill>
                  <a:schemeClr val="tx1">
                    <a:lumMod val="50000"/>
                    <a:lumOff val="50000"/>
                  </a:schemeClr>
                </a:solidFill>
                <a:latin typeface="微软雅黑" pitchFamily="34" charset="-122"/>
                <a:ea typeface="微软雅黑" pitchFamily="34" charset="-122"/>
              </a:rPr>
              <a:t>链接</a:t>
            </a: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8" y="166892"/>
            <a:ext cx="203931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椭圆 31"/>
          <p:cNvSpPr/>
          <p:nvPr/>
        </p:nvSpPr>
        <p:spPr>
          <a:xfrm>
            <a:off x="3197574" y="121381"/>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6" name="Copyright Notice"/>
          <p:cNvSpPr>
            <a:spLocks/>
          </p:cNvSpPr>
          <p:nvPr/>
        </p:nvSpPr>
        <p:spPr bwMode="auto">
          <a:xfrm>
            <a:off x="99467" y="1030385"/>
            <a:ext cx="32496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各模块概述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4" y="201443"/>
            <a:ext cx="426743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6743" y="168433"/>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详细设计</a:t>
            </a:r>
            <a:endParaRPr lang="zh-CN" altLang="en-US" sz="4800" dirty="0"/>
          </a:p>
        </p:txBody>
      </p:sp>
      <p:sp>
        <p:nvSpPr>
          <p:cNvPr id="13" name="文本框 12"/>
          <p:cNvSpPr txBox="1"/>
          <p:nvPr/>
        </p:nvSpPr>
        <p:spPr>
          <a:xfrm>
            <a:off x="649477" y="1170775"/>
            <a:ext cx="3461049" cy="523220"/>
          </a:xfrm>
          <a:prstGeom prst="rect">
            <a:avLst/>
          </a:prstGeom>
          <a:noFill/>
        </p:spPr>
        <p:txBody>
          <a:bodyPr wrap="square" rtlCol="0">
            <a:spAutoFit/>
          </a:bodyPr>
          <a:lstStyle/>
          <a:p>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521714" y="1791022"/>
            <a:ext cx="5147310" cy="2969895"/>
          </a:xfrm>
          <a:prstGeom prst="rect">
            <a:avLst/>
          </a:prstGeom>
        </p:spPr>
      </p:pic>
      <p:pic>
        <p:nvPicPr>
          <p:cNvPr id="20" name="图片 19"/>
          <p:cNvPicPr/>
          <p:nvPr/>
        </p:nvPicPr>
        <p:blipFill>
          <a:blip r:embed="rId4"/>
          <a:stretch>
            <a:fillRect/>
          </a:stretch>
        </p:blipFill>
        <p:spPr>
          <a:xfrm>
            <a:off x="5900708" y="1791023"/>
            <a:ext cx="5533566" cy="2969892"/>
          </a:xfrm>
          <a:prstGeom prst="rect">
            <a:avLst/>
          </a:prstGeom>
        </p:spPr>
      </p:pic>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3461049" cy="523220"/>
          </a:xfrm>
          <a:prstGeom prst="rect">
            <a:avLst/>
          </a:prstGeom>
          <a:noFill/>
        </p:spPr>
        <p:txBody>
          <a:bodyPr wrap="square" rtlCol="0">
            <a:spAutoFit/>
          </a:bodyPr>
          <a:lstStyle/>
          <a:p>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9" y="1517877"/>
            <a:ext cx="5274310" cy="3024505"/>
          </a:xfrm>
          <a:prstGeom prst="rect">
            <a:avLst/>
          </a:prstGeom>
        </p:spPr>
      </p:pic>
      <p:pic>
        <p:nvPicPr>
          <p:cNvPr id="7" name="图片 6"/>
          <p:cNvPicPr/>
          <p:nvPr/>
        </p:nvPicPr>
        <p:blipFill>
          <a:blip r:embed="rId4"/>
          <a:stretch>
            <a:fillRect/>
          </a:stretch>
        </p:blipFill>
        <p:spPr>
          <a:xfrm>
            <a:off x="6303801" y="1517876"/>
            <a:ext cx="5274310" cy="3024505"/>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3461049" cy="523220"/>
          </a:xfrm>
          <a:prstGeom prst="rect">
            <a:avLst/>
          </a:prstGeom>
          <a:noFill/>
        </p:spPr>
        <p:txBody>
          <a:bodyPr wrap="square" rtlCol="0">
            <a:spAutoFit/>
          </a:bodyPr>
          <a:lstStyle/>
          <a:p>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9" y="1767186"/>
            <a:ext cx="5653204" cy="3185794"/>
          </a:xfrm>
          <a:prstGeom prst="rect">
            <a:avLst/>
          </a:prstGeom>
        </p:spPr>
      </p:pic>
      <p:pic>
        <p:nvPicPr>
          <p:cNvPr id="8" name="图片 7"/>
          <p:cNvPicPr/>
          <p:nvPr/>
        </p:nvPicPr>
        <p:blipFill>
          <a:blip r:embed="rId4"/>
          <a:stretch>
            <a:fillRect/>
          </a:stretch>
        </p:blipFill>
        <p:spPr>
          <a:xfrm>
            <a:off x="6278163" y="1767186"/>
            <a:ext cx="5274310" cy="3185795"/>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2033902"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251698" cy="2597784"/>
          </a:xfrm>
          <a:prstGeom prst="rect">
            <a:avLst/>
          </a:prstGeom>
        </p:spPr>
      </p:pic>
      <p:pic>
        <p:nvPicPr>
          <p:cNvPr id="7" name="图片 6"/>
          <p:cNvPicPr/>
          <p:nvPr/>
        </p:nvPicPr>
        <p:blipFill>
          <a:blip r:embed="rId4"/>
          <a:stretch>
            <a:fillRect/>
          </a:stretch>
        </p:blipFill>
        <p:spPr>
          <a:xfrm>
            <a:off x="5244122" y="958101"/>
            <a:ext cx="5274310" cy="552450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07648" y="85458"/>
            <a:ext cx="2033902"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PDL</a:t>
            </a:r>
            <a:r>
              <a:rPr lang="zh-CN" altLang="en-US" sz="3600" b="1" dirty="0">
                <a:solidFill>
                  <a:srgbClr val="00C3D9"/>
                </a:solidFill>
                <a:latin typeface="微软雅黑" pitchFamily="34" charset="-122"/>
                <a:ea typeface="微软雅黑" pitchFamily="34" charset="-122"/>
              </a:rPr>
              <a:t>设计</a:t>
            </a:r>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2033902"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PDL</a:t>
            </a:r>
            <a:r>
              <a:rPr lang="zh-CN" altLang="en-US" sz="3600" b="1" dirty="0">
                <a:solidFill>
                  <a:srgbClr val="00C3D9"/>
                </a:solidFill>
                <a:latin typeface="微软雅黑" pitchFamily="34" charset="-122"/>
                <a:ea typeface="微软雅黑" pitchFamily="34" charset="-122"/>
              </a:rPr>
              <a:t>设计</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5183"/>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Save();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95963" y="344650"/>
            <a:ext cx="4398959" cy="1705171"/>
            <a:chOff x="3879320" y="484463"/>
            <a:chExt cx="4398959" cy="1705171"/>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6297430" y="1631759"/>
              <a:ext cx="19808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031325" cy="646331"/>
          </a:xfrm>
          <a:prstGeom prst="rect">
            <a:avLst/>
          </a:prstGeom>
        </p:spPr>
        <p:txBody>
          <a:bodyPr wrap="none">
            <a:spAutoFit/>
          </a:bodyPr>
          <a:lstStyle/>
          <a:p>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267212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1.1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2672133"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1.2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2672133"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1.3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70477" y="405872"/>
            <a:ext cx="3081606" cy="710452"/>
            <a:chOff x="3879320" y="484463"/>
            <a:chExt cx="308160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75229" y="529973"/>
              <a:ext cx="228569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31443" y="121798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357364" y="1436107"/>
            <a:ext cx="20595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919683262"/>
              </p:ext>
            </p:extLst>
          </p:nvPr>
        </p:nvGraphicFramePr>
        <p:xfrm>
          <a:off x="2586629" y="1497519"/>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val="20000"/>
                    </a:ext>
                  </a:extLst>
                </a:gridCol>
                <a:gridCol w="1987464">
                  <a:extLst>
                    <a:ext uri="{9D8B030D-6E8A-4147-A177-3AD203B41FA5}">
                      <a16:colId xmlns:a16="http://schemas.microsoft.com/office/drawing/2014/main" val="20001"/>
                    </a:ext>
                  </a:extLst>
                </a:gridCol>
                <a:gridCol w="1987464">
                  <a:extLst>
                    <a:ext uri="{9D8B030D-6E8A-4147-A177-3AD203B41FA5}">
                      <a16:colId xmlns:a16="http://schemas.microsoft.com/office/drawing/2014/main" val="20002"/>
                    </a:ext>
                  </a:extLst>
                </a:gridCol>
                <a:gridCol w="1092786">
                  <a:extLst>
                    <a:ext uri="{9D8B030D-6E8A-4147-A177-3AD203B41FA5}">
                      <a16:colId xmlns:a16="http://schemas.microsoft.com/office/drawing/2014/main" val="20003"/>
                    </a:ext>
                  </a:extLst>
                </a:gridCol>
                <a:gridCol w="1092786">
                  <a:extLst>
                    <a:ext uri="{9D8B030D-6E8A-4147-A177-3AD203B41FA5}">
                      <a16:colId xmlns:a16="http://schemas.microsoft.com/office/drawing/2014/main" val="20004"/>
                    </a:ext>
                  </a:extLst>
                </a:gridCol>
                <a:gridCol w="1092786">
                  <a:extLst>
                    <a:ext uri="{9D8B030D-6E8A-4147-A177-3AD203B41FA5}">
                      <a16:colId xmlns:a16="http://schemas.microsoft.com/office/drawing/2014/main"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276473" y="101479"/>
            <a:ext cx="3081606" cy="710452"/>
            <a:chOff x="3879320" y="484463"/>
            <a:chExt cx="308160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75229" y="529973"/>
              <a:ext cx="228569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3785648"/>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我们致力于给每个玩家一个简单而又有趣的体验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不会因为许多策略类游戏复杂的游戏机制而放弃这类游戏。一款简单，有趣却也需要动脑的手机游戏。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chemeClr val="bg1">
                    <a:lumMod val="50000"/>
                  </a:schemeClr>
                </a:solidFill>
                <a:latin typeface="微软雅黑" pitchFamily="34" charset="-122"/>
                <a:ea typeface="微软雅黑" pitchFamily="34" charset="-122"/>
              </a:rPr>
              <a:t>编写可行性报告的目的是为了对此次</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小组的软件工程作业——“</a:t>
            </a:r>
            <a:r>
              <a:rPr lang="zh-CN" altLang="zh-CN" sz="2400" dirty="0">
                <a:solidFill>
                  <a:srgbClr val="FF0000"/>
                </a:solidFill>
                <a:latin typeface="微软雅黑" pitchFamily="34" charset="-122"/>
                <a:ea typeface="微软雅黑" pitchFamily="34" charset="-122"/>
              </a:rPr>
              <a:t>模拟三国”</a:t>
            </a:r>
            <a:r>
              <a:rPr lang="zh-CN" altLang="zh-CN" sz="2400" dirty="0">
                <a:solidFill>
                  <a:schemeClr val="bg1">
                    <a:lumMod val="50000"/>
                  </a:schemeClr>
                </a:solidFill>
                <a:latin typeface="微软雅黑" pitchFamily="34" charset="-122"/>
                <a:ea typeface="微软雅黑" pitchFamily="34" charset="-122"/>
              </a:rPr>
              <a:t>游戏的可行性进研究进行报告于总结</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95963" y="344650"/>
            <a:ext cx="4619850" cy="1796766"/>
            <a:chOff x="3879320" y="484463"/>
            <a:chExt cx="4619850" cy="1796766"/>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5962844" y="1723354"/>
              <a:ext cx="253632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031325" cy="646331"/>
          </a:xfrm>
          <a:prstGeom prst="rect">
            <a:avLst/>
          </a:prstGeom>
        </p:spPr>
        <p:txBody>
          <a:bodyPr wrap="none">
            <a:spAutoFit/>
          </a:bodyPr>
          <a:lstStyle/>
          <a:p>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53632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1.3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5" y="3244903"/>
            <a:ext cx="253632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276473" y="101479"/>
            <a:ext cx="3081606" cy="710452"/>
            <a:chOff x="3879320" y="484463"/>
            <a:chExt cx="308160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75229" y="529973"/>
              <a:ext cx="228569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2.1 </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2.1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5" y="110196"/>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2.1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008600"/>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2.2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677232"/>
            <a:ext cx="10006312" cy="553998"/>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000" b="1" dirty="0">
                <a:solidFill>
                  <a:schemeClr val="tx1">
                    <a:lumMod val="50000"/>
                    <a:lumOff val="50000"/>
                  </a:schemeClr>
                </a:solidFill>
                <a:latin typeface="微软雅黑" pitchFamily="34" charset="-122"/>
                <a:ea typeface="微软雅黑" pitchFamily="34" charset="-122"/>
              </a:rPr>
              <a:t>UI</a:t>
            </a:r>
            <a:r>
              <a:rPr lang="zh-CN" altLang="zh-CN" sz="2000" b="1" dirty="0">
                <a:solidFill>
                  <a:schemeClr val="tx1">
                    <a:lumMod val="50000"/>
                    <a:lumOff val="50000"/>
                  </a:schemeClr>
                </a:solidFill>
                <a:latin typeface="微软雅黑" pitchFamily="34" charset="-122"/>
                <a:ea typeface="微软雅黑" pitchFamily="34" charset="-122"/>
              </a:rPr>
              <a:t>界面和游戏数据都需要进行测试。</a:t>
            </a:r>
          </a:p>
        </p:txBody>
      </p:sp>
      <p:sp>
        <p:nvSpPr>
          <p:cNvPr id="5" name="矩形 4"/>
          <p:cNvSpPr/>
          <p:nvPr/>
        </p:nvSpPr>
        <p:spPr>
          <a:xfrm>
            <a:off x="217551" y="2868024"/>
            <a:ext cx="8316849" cy="2092881"/>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静态测试方法：</a:t>
            </a:r>
            <a:r>
              <a:rPr lang="zh-CN" altLang="zh-CN" sz="2000" b="1" dirty="0">
                <a:solidFill>
                  <a:schemeClr val="tx1">
                    <a:lumMod val="50000"/>
                    <a:lumOff val="50000"/>
                  </a:schemeClr>
                </a:solidFill>
                <a:latin typeface="微软雅黑" pitchFamily="34" charset="-122"/>
                <a:ea typeface="微软雅黑" pitchFamily="34" charset="-122"/>
              </a:rPr>
              <a:t>代码审查，代码走查和静态分析。在下面第</a:t>
            </a:r>
            <a:r>
              <a:rPr lang="en-US" altLang="zh-CN" sz="2000" b="1" dirty="0">
                <a:solidFill>
                  <a:schemeClr val="tx1">
                    <a:lumMod val="50000"/>
                    <a:lumOff val="50000"/>
                  </a:schemeClr>
                </a:solidFill>
                <a:latin typeface="微软雅黑" pitchFamily="34" charset="-122"/>
                <a:ea typeface="微软雅黑" pitchFamily="34" charset="-122"/>
              </a:rPr>
              <a:t>4</a:t>
            </a:r>
            <a:r>
              <a:rPr lang="zh-CN" altLang="zh-CN" sz="2000" b="1" dirty="0">
                <a:solidFill>
                  <a:schemeClr val="tx1">
                    <a:lumMod val="50000"/>
                    <a:lumOff val="50000"/>
                  </a:schemeClr>
                </a:solidFill>
                <a:latin typeface="微软雅黑" pitchFamily="34" charset="-122"/>
                <a:ea typeface="微软雅黑" pitchFamily="34" charset="-122"/>
              </a:rPr>
              <a:t>大章会报告静态测试的结果。</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动态测试方法：</a:t>
            </a:r>
            <a:r>
              <a:rPr lang="zh-CN" altLang="zh-CN" sz="2000" b="1" dirty="0">
                <a:solidFill>
                  <a:schemeClr val="tx1">
                    <a:lumMod val="50000"/>
                    <a:lumOff val="50000"/>
                  </a:schemeClr>
                </a:solidFill>
                <a:latin typeface="微软雅黑" pitchFamily="34" charset="-122"/>
                <a:ea typeface="微软雅黑" pitchFamily="34" charset="-122"/>
              </a:rPr>
              <a:t>采用白盒测试和黑盒测试。在下面的第</a:t>
            </a:r>
            <a:r>
              <a:rPr lang="en-US" altLang="zh-CN" sz="2000" b="1" dirty="0">
                <a:solidFill>
                  <a:schemeClr val="tx1">
                    <a:lumMod val="50000"/>
                    <a:lumOff val="50000"/>
                  </a:schemeClr>
                </a:solidFill>
                <a:latin typeface="微软雅黑" pitchFamily="34" charset="-122"/>
                <a:ea typeface="微软雅黑" pitchFamily="34" charset="-122"/>
              </a:rPr>
              <a:t>3</a:t>
            </a:r>
            <a:r>
              <a:rPr lang="zh-CN" altLang="zh-CN" sz="2000" b="1" dirty="0">
                <a:solidFill>
                  <a:schemeClr val="tx1">
                    <a:lumMod val="50000"/>
                    <a:lumOff val="50000"/>
                  </a:schemeClr>
                </a:solidFill>
                <a:latin typeface="微软雅黑" pitchFamily="34" charset="-122"/>
                <a:ea typeface="微软雅黑" pitchFamily="34" charset="-122"/>
              </a:rPr>
              <a:t>大章会使用以下方法列出测试用例，并且同样在第</a:t>
            </a:r>
            <a:r>
              <a:rPr lang="en-US" altLang="zh-CN" sz="2000" b="1" dirty="0">
                <a:solidFill>
                  <a:schemeClr val="tx1">
                    <a:lumMod val="50000"/>
                    <a:lumOff val="50000"/>
                  </a:schemeClr>
                </a:solidFill>
                <a:latin typeface="微软雅黑" pitchFamily="34" charset="-122"/>
                <a:ea typeface="微软雅黑" pitchFamily="34" charset="-122"/>
              </a:rPr>
              <a:t>4</a:t>
            </a:r>
            <a:r>
              <a:rPr lang="zh-CN" altLang="zh-CN" sz="2000" b="1" dirty="0">
                <a:solidFill>
                  <a:schemeClr val="tx1">
                    <a:lumMod val="50000"/>
                    <a:lumOff val="50000"/>
                  </a:schemeClr>
                </a:solidFill>
                <a:latin typeface="微软雅黑" pitchFamily="34" charset="-122"/>
                <a:ea typeface="微软雅黑" pitchFamily="34" charset="-122"/>
              </a:rPr>
              <a:t>大章进行测试结果报告。</a:t>
            </a: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7" y="3418545"/>
            <a:ext cx="5274310" cy="2077720"/>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2.3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233821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3.1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3" y="2469215"/>
            <a:ext cx="6606164" cy="1631216"/>
          </a:xfrm>
          <a:prstGeom prst="rect">
            <a:avLst/>
          </a:prstGeom>
        </p:spPr>
        <p:txBody>
          <a:bodyPr wrap="square">
            <a:spAutoFit/>
          </a:bodyPr>
          <a:lstStyle/>
          <a:p>
            <a:r>
              <a:rPr lang="zh-CN" altLang="zh-CN" sz="2000" b="1" dirty="0">
                <a:solidFill>
                  <a:srgbClr val="FF0000"/>
                </a:solidFill>
                <a:latin typeface="微软雅黑" pitchFamily="34" charset="-122"/>
                <a:ea typeface="微软雅黑" pitchFamily="34" charset="-122"/>
              </a:rPr>
              <a:t>参照文件：</a:t>
            </a:r>
            <a:r>
              <a:rPr lang="zh-CN" altLang="zh-CN" sz="2000" b="1" dirty="0">
                <a:solidFill>
                  <a:schemeClr val="tx1">
                    <a:lumMod val="50000"/>
                    <a:lumOff val="50000"/>
                  </a:schemeClr>
                </a:solidFill>
                <a:latin typeface="微软雅黑" pitchFamily="34" charset="-122"/>
                <a:ea typeface="微软雅黑" pitchFamily="34" charset="-122"/>
              </a:rPr>
              <a:t>详细设计文档</a:t>
            </a:r>
          </a:p>
          <a:p>
            <a:r>
              <a:rPr lang="zh-CN" altLang="zh-CN" sz="2000" b="1" dirty="0">
                <a:solidFill>
                  <a:srgbClr val="FF0000"/>
                </a:solidFill>
                <a:latin typeface="微软雅黑" pitchFamily="34" charset="-122"/>
                <a:ea typeface="微软雅黑" pitchFamily="34" charset="-122"/>
              </a:rPr>
              <a:t>测试技术：</a:t>
            </a:r>
            <a:r>
              <a:rPr lang="zh-CN" altLang="zh-CN" sz="2000" b="1" dirty="0">
                <a:solidFill>
                  <a:schemeClr val="tx1">
                    <a:lumMod val="50000"/>
                    <a:lumOff val="50000"/>
                  </a:schemeClr>
                </a:solidFill>
                <a:latin typeface="微软雅黑" pitchFamily="34" charset="-122"/>
                <a:ea typeface="微软雅黑" pitchFamily="34" charset="-122"/>
              </a:rPr>
              <a:t>白盒测试技术</a:t>
            </a:r>
          </a:p>
          <a:p>
            <a:r>
              <a:rPr lang="zh-CN" altLang="zh-CN" sz="2000" b="1" dirty="0">
                <a:solidFill>
                  <a:srgbClr val="FF0000"/>
                </a:solidFill>
                <a:latin typeface="微软雅黑" pitchFamily="34" charset="-122"/>
                <a:ea typeface="微软雅黑" pitchFamily="34" charset="-122"/>
              </a:rPr>
              <a:t>测试说明：</a:t>
            </a:r>
            <a:r>
              <a:rPr lang="zh-CN" altLang="zh-CN" sz="20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测试用例设计</a:t>
              </a:r>
            </a:p>
          </p:txBody>
        </p:sp>
      </p:gr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821792" y="41004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3.2 </a:t>
            </a:r>
            <a:r>
              <a:rPr lang="zh-CN" altLang="en-US" sz="2800" b="1" dirty="0">
                <a:solidFill>
                  <a:srgbClr val="00C3D9"/>
                </a:solidFill>
                <a:latin typeface="微软雅黑" pitchFamily="34" charset="-122"/>
                <a:ea typeface="微软雅黑" pitchFamily="34" charset="-122"/>
              </a:rPr>
              <a:t>各模块测试设计</a:t>
            </a:r>
          </a:p>
        </p:txBody>
      </p:sp>
      <p:sp>
        <p:nvSpPr>
          <p:cNvPr id="4" name="矩形 3"/>
          <p:cNvSpPr/>
          <p:nvPr/>
        </p:nvSpPr>
        <p:spPr>
          <a:xfrm>
            <a:off x="729229" y="82787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257554"/>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729228" y="291834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3348024"/>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7743901" y="744413"/>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5970662" y="122798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7795197" y="311253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097588" y="4024332"/>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526036" y="1402183"/>
            <a:ext cx="233821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3.3 </a:t>
            </a:r>
            <a:r>
              <a:rPr lang="zh-CN" altLang="en-US" sz="2800" b="1" dirty="0">
                <a:solidFill>
                  <a:srgbClr val="00C3D9"/>
                </a:solidFill>
                <a:latin typeface="微软雅黑" pitchFamily="34" charset="-122"/>
                <a:ea typeface="微软雅黑" pitchFamily="34" charset="-122"/>
              </a:rPr>
              <a:t>集成测试</a:t>
            </a:r>
          </a:p>
        </p:txBody>
      </p:sp>
      <p:sp>
        <p:nvSpPr>
          <p:cNvPr id="8" name="矩形 7"/>
          <p:cNvSpPr/>
          <p:nvPr/>
        </p:nvSpPr>
        <p:spPr>
          <a:xfrm>
            <a:off x="722440" y="2284549"/>
            <a:ext cx="7930761" cy="1938992"/>
          </a:xfrm>
          <a:prstGeom prst="rect">
            <a:avLst/>
          </a:prstGeom>
        </p:spPr>
        <p:txBody>
          <a:bodyPr wrap="square">
            <a:spAutoFit/>
          </a:bodyPr>
          <a:lstStyle/>
          <a:p>
            <a:r>
              <a:rPr lang="zh-CN" altLang="zh-CN" sz="2000" b="1" dirty="0">
                <a:solidFill>
                  <a:srgbClr val="FF0000"/>
                </a:solidFill>
                <a:latin typeface="微软雅黑" pitchFamily="34" charset="-122"/>
                <a:ea typeface="微软雅黑" pitchFamily="34" charset="-122"/>
              </a:rPr>
              <a:t>参照文件：</a:t>
            </a:r>
            <a:r>
              <a:rPr lang="zh-CN" altLang="zh-CN" sz="2000" b="1" dirty="0">
                <a:solidFill>
                  <a:schemeClr val="tx1">
                    <a:lumMod val="50000"/>
                    <a:lumOff val="50000"/>
                  </a:schemeClr>
                </a:solidFill>
                <a:latin typeface="微软雅黑" pitchFamily="34" charset="-122"/>
                <a:ea typeface="微软雅黑" pitchFamily="34" charset="-122"/>
              </a:rPr>
              <a:t>总体设计文档</a:t>
            </a:r>
          </a:p>
          <a:p>
            <a:r>
              <a:rPr lang="zh-CN" altLang="zh-CN" sz="2000" b="1" dirty="0">
                <a:solidFill>
                  <a:srgbClr val="FF0000"/>
                </a:solidFill>
                <a:latin typeface="微软雅黑" pitchFamily="34" charset="-122"/>
                <a:ea typeface="微软雅黑" pitchFamily="34" charset="-122"/>
              </a:rPr>
              <a:t>测试方法：</a:t>
            </a:r>
            <a:r>
              <a:rPr lang="zh-CN" altLang="zh-CN" sz="2000" b="1" dirty="0">
                <a:solidFill>
                  <a:schemeClr val="tx1">
                    <a:lumMod val="50000"/>
                    <a:lumOff val="50000"/>
                  </a:schemeClr>
                </a:solidFill>
                <a:latin typeface="微软雅黑" pitchFamily="34" charset="-122"/>
                <a:ea typeface="微软雅黑" pitchFamily="34" charset="-122"/>
              </a:rPr>
              <a:t>渐增式测试方法</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自顶向下</a:t>
            </a:r>
          </a:p>
          <a:p>
            <a:r>
              <a:rPr lang="zh-CN" altLang="zh-CN" sz="2000" b="1" dirty="0">
                <a:solidFill>
                  <a:srgbClr val="FF0000"/>
                </a:solidFill>
                <a:latin typeface="微软雅黑" pitchFamily="34" charset="-122"/>
                <a:ea typeface="微软雅黑" pitchFamily="34" charset="-122"/>
              </a:rPr>
              <a:t>具体实现：</a:t>
            </a:r>
            <a:r>
              <a:rPr lang="zh-CN" altLang="zh-CN" sz="20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测试用例设计</a:t>
              </a:r>
            </a:p>
          </p:txBody>
        </p:sp>
      </p:gr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 name="矩形 1"/>
          <p:cNvSpPr/>
          <p:nvPr/>
        </p:nvSpPr>
        <p:spPr>
          <a:xfrm>
            <a:off x="722440" y="422354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测试用例设计</a:t>
              </a:r>
            </a:p>
          </p:txBody>
        </p:sp>
      </p:grpSp>
      <p:sp>
        <p:nvSpPr>
          <p:cNvPr id="18" name="文本框 17"/>
          <p:cNvSpPr txBox="1"/>
          <p:nvPr/>
        </p:nvSpPr>
        <p:spPr>
          <a:xfrm>
            <a:off x="216981" y="1033043"/>
            <a:ext cx="233821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3.4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826137850"/>
              </p:ext>
            </p:extLst>
          </p:nvPr>
        </p:nvGraphicFramePr>
        <p:xfrm>
          <a:off x="1158994" y="1872457"/>
          <a:ext cx="9229606" cy="3596640"/>
        </p:xfrm>
        <a:graphic>
          <a:graphicData uri="http://schemas.openxmlformats.org/drawingml/2006/table">
            <a:tbl>
              <a:tblPr firstRow="1" firstCol="1" bandRow="1"/>
              <a:tblGrid>
                <a:gridCol w="1495662">
                  <a:extLst>
                    <a:ext uri="{9D8B030D-6E8A-4147-A177-3AD203B41FA5}">
                      <a16:colId xmlns:a16="http://schemas.microsoft.com/office/drawing/2014/main" val="20000"/>
                    </a:ext>
                  </a:extLst>
                </a:gridCol>
                <a:gridCol w="2700472">
                  <a:extLst>
                    <a:ext uri="{9D8B030D-6E8A-4147-A177-3AD203B41FA5}">
                      <a16:colId xmlns:a16="http://schemas.microsoft.com/office/drawing/2014/main" val="20001"/>
                    </a:ext>
                  </a:extLst>
                </a:gridCol>
                <a:gridCol w="5033472">
                  <a:extLst>
                    <a:ext uri="{9D8B030D-6E8A-4147-A177-3AD203B41FA5}">
                      <a16:colId xmlns:a16="http://schemas.microsoft.com/office/drawing/2014/main" val="20002"/>
                    </a:ext>
                  </a:extLst>
                </a:gridCol>
              </a:tblGrid>
              <a:tr h="0">
                <a:tc>
                  <a:txBody>
                    <a:bodyPr/>
                    <a:lstStyle/>
                    <a:p>
                      <a:pPr marL="0" indent="266700" algn="l" defTabSz="1219170" rtl="0" eaLnBrk="1" latinLnBrk="0" hangingPunct="1">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indent="266700" algn="l" defTabSz="1219170" rtl="0" eaLnBrk="1" latinLnBrk="0" hangingPunct="1">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1</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indent="266700" algn="l" defTabSz="1219170" rtl="0" eaLnBrk="1" latinLnBrk="0" hangingPunct="1">
                        <a:lnSpc>
                          <a:spcPct val="150000"/>
                        </a:lnSpc>
                        <a:spcBef>
                          <a:spcPts val="600"/>
                        </a:spcBef>
                        <a:spcAft>
                          <a:spcPts val="600"/>
                        </a:spcAft>
                      </a:pPr>
                      <a:r>
                        <a:rPr lang="en-US" altLang="zh-CN" sz="1600" b="1" kern="1200" dirty="0">
                          <a:solidFill>
                            <a:schemeClr val="tx1">
                              <a:lumMod val="50000"/>
                              <a:lumOff val="50000"/>
                            </a:schemeClr>
                          </a:solidFill>
                          <a:latin typeface="微软雅黑" pitchFamily="34" charset="-122"/>
                          <a:ea typeface="微软雅黑" pitchFamily="34" charset="-122"/>
                          <a:cs typeface="+mn-cs"/>
                        </a:rPr>
                        <a:t>2</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indent="266700" algn="l" defTabSz="1219170" rtl="0" eaLnBrk="1" latinLnBrk="0" hangingPunct="1">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3</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indent="266700" algn="l" defTabSz="1219170" rtl="0" eaLnBrk="1" latinLnBrk="0" hangingPunct="1">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4</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indent="266700" algn="l" defTabSz="1219170" rtl="0" eaLnBrk="1" latinLnBrk="0" hangingPunct="1">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5</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测试用例设计</a:t>
              </a:r>
            </a:p>
          </p:txBody>
        </p:sp>
      </p:grpSp>
      <p:sp>
        <p:nvSpPr>
          <p:cNvPr id="18" name="文本框 17"/>
          <p:cNvSpPr txBox="1"/>
          <p:nvPr/>
        </p:nvSpPr>
        <p:spPr>
          <a:xfrm>
            <a:off x="216981" y="1033043"/>
            <a:ext cx="233821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3.5 </a:t>
            </a:r>
            <a:r>
              <a:rPr lang="zh-CN" altLang="en-US" sz="2800" b="1" dirty="0">
                <a:solidFill>
                  <a:srgbClr val="00C3D9"/>
                </a:solidFill>
                <a:latin typeface="微软雅黑" pitchFamily="34" charset="-122"/>
                <a:ea typeface="微软雅黑" pitchFamily="34" charset="-122"/>
              </a:rPr>
              <a:t>确认测试</a:t>
            </a:r>
          </a:p>
        </p:txBody>
      </p:sp>
      <p:sp>
        <p:nvSpPr>
          <p:cNvPr id="2" name="矩形 1"/>
          <p:cNvSpPr/>
          <p:nvPr/>
        </p:nvSpPr>
        <p:spPr>
          <a:xfrm>
            <a:off x="1" y="1736899"/>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3766404589"/>
              </p:ext>
            </p:extLst>
          </p:nvPr>
        </p:nvGraphicFramePr>
        <p:xfrm>
          <a:off x="5130578" y="1556263"/>
          <a:ext cx="6440427" cy="4526280"/>
        </p:xfrm>
        <a:graphic>
          <a:graphicData uri="http://schemas.openxmlformats.org/drawingml/2006/table">
            <a:tbl>
              <a:tblPr firstRow="1" firstCol="1" bandRow="1"/>
              <a:tblGrid>
                <a:gridCol w="589090">
                  <a:extLst>
                    <a:ext uri="{9D8B030D-6E8A-4147-A177-3AD203B41FA5}">
                      <a16:colId xmlns:a16="http://schemas.microsoft.com/office/drawing/2014/main" val="20000"/>
                    </a:ext>
                  </a:extLst>
                </a:gridCol>
                <a:gridCol w="1792085">
                  <a:extLst>
                    <a:ext uri="{9D8B030D-6E8A-4147-A177-3AD203B41FA5}">
                      <a16:colId xmlns:a16="http://schemas.microsoft.com/office/drawing/2014/main" val="20001"/>
                    </a:ext>
                  </a:extLst>
                </a:gridCol>
                <a:gridCol w="4059252">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581892" y="1444028"/>
            <a:ext cx="12986112" cy="4647418"/>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600" b="1" dirty="0">
                <a:solidFill>
                  <a:srgbClr val="FF0000"/>
                </a:solidFill>
              </a:rPr>
              <a:t>软件名称</a:t>
            </a:r>
            <a:r>
              <a:rPr lang="zh-CN" altLang="zh-CN" sz="1600" b="1" dirty="0">
                <a:solidFill>
                  <a:schemeClr val="bg1">
                    <a:lumMod val="50000"/>
                  </a:schemeClr>
                </a:solidFill>
              </a:rPr>
              <a:t>：模拟三国</a:t>
            </a:r>
          </a:p>
          <a:p>
            <a:pPr algn="just">
              <a:lnSpc>
                <a:spcPct val="150000"/>
              </a:lnSpc>
              <a:spcAft>
                <a:spcPts val="1200"/>
              </a:spcAft>
            </a:pPr>
            <a:r>
              <a:rPr lang="zh-CN" altLang="zh-CN" sz="1600" b="1" dirty="0">
                <a:solidFill>
                  <a:srgbClr val="FF0000"/>
                </a:solidFill>
              </a:rPr>
              <a:t>任务提出者</a:t>
            </a:r>
            <a:r>
              <a:rPr lang="zh-CN" altLang="zh-CN" sz="1600" b="1" dirty="0">
                <a:solidFill>
                  <a:schemeClr val="bg1">
                    <a:lumMod val="50000"/>
                  </a:schemeClr>
                </a:solidFill>
              </a:rPr>
              <a:t>：杨枨</a:t>
            </a:r>
          </a:p>
          <a:p>
            <a:pPr algn="just">
              <a:lnSpc>
                <a:spcPct val="150000"/>
              </a:lnSpc>
              <a:spcAft>
                <a:spcPts val="1200"/>
              </a:spcAft>
            </a:pPr>
            <a:r>
              <a:rPr lang="zh-CN" altLang="zh-CN" sz="1600" b="1" dirty="0">
                <a:solidFill>
                  <a:srgbClr val="FF0000"/>
                </a:solidFill>
              </a:rPr>
              <a:t>开发者：</a:t>
            </a:r>
            <a:r>
              <a:rPr lang="en-US" altLang="zh-CN" sz="1600" b="1" dirty="0">
                <a:solidFill>
                  <a:schemeClr val="bg1">
                    <a:lumMod val="50000"/>
                  </a:schemeClr>
                </a:solidFill>
              </a:rPr>
              <a:t>G16</a:t>
            </a:r>
            <a:r>
              <a:rPr lang="zh-CN" altLang="zh-CN" sz="1600" b="1" dirty="0">
                <a:solidFill>
                  <a:schemeClr val="bg1">
                    <a:lumMod val="50000"/>
                  </a:schemeClr>
                </a:solidFill>
              </a:rPr>
              <a:t>，明德</a:t>
            </a:r>
            <a:r>
              <a:rPr lang="en-US" altLang="zh-CN" sz="1600" b="1" dirty="0">
                <a:solidFill>
                  <a:schemeClr val="bg1">
                    <a:lumMod val="50000"/>
                  </a:schemeClr>
                </a:solidFill>
              </a:rPr>
              <a:t>1-518</a:t>
            </a:r>
            <a:r>
              <a:rPr lang="zh-CN" altLang="zh-CN" sz="1600" b="1" dirty="0">
                <a:solidFill>
                  <a:schemeClr val="bg1">
                    <a:lumMod val="50000"/>
                  </a:schemeClr>
                </a:solidFill>
              </a:rPr>
              <a:t>小组</a:t>
            </a:r>
          </a:p>
          <a:p>
            <a:pPr algn="just">
              <a:lnSpc>
                <a:spcPct val="150000"/>
              </a:lnSpc>
              <a:spcAft>
                <a:spcPts val="1200"/>
              </a:spcAft>
            </a:pPr>
            <a:r>
              <a:rPr lang="zh-CN" altLang="zh-CN" sz="1600" b="1" dirty="0">
                <a:solidFill>
                  <a:srgbClr val="FF0000"/>
                </a:solidFill>
              </a:rPr>
              <a:t>组长王华怿</a:t>
            </a:r>
            <a:r>
              <a:rPr lang="zh-CN" altLang="zh-CN" sz="1600" b="1" dirty="0">
                <a:solidFill>
                  <a:schemeClr val="bg1">
                    <a:lumMod val="50000"/>
                  </a:schemeClr>
                </a:solidFill>
              </a:rPr>
              <a:t>：项目经理、项目技术负责人</a:t>
            </a:r>
          </a:p>
          <a:p>
            <a:pPr algn="just">
              <a:lnSpc>
                <a:spcPct val="150000"/>
              </a:lnSpc>
              <a:spcAft>
                <a:spcPts val="1200"/>
              </a:spcAft>
            </a:pPr>
            <a:r>
              <a:rPr lang="zh-CN" altLang="zh-CN" sz="1600" b="1" dirty="0">
                <a:solidFill>
                  <a:srgbClr val="FF0000"/>
                </a:solidFill>
              </a:rPr>
              <a:t>组员吴帅毅</a:t>
            </a:r>
            <a:r>
              <a:rPr lang="zh-CN" altLang="zh-CN" sz="1600" b="1" dirty="0">
                <a:solidFill>
                  <a:schemeClr val="bg1">
                    <a:lumMod val="50000"/>
                  </a:schemeClr>
                </a:solidFill>
              </a:rPr>
              <a:t>：开发经理、实施和测试工程师</a:t>
            </a:r>
          </a:p>
          <a:p>
            <a:pPr algn="just">
              <a:lnSpc>
                <a:spcPct val="150000"/>
              </a:lnSpc>
              <a:spcAft>
                <a:spcPts val="1200"/>
              </a:spcAft>
            </a:pPr>
            <a:r>
              <a:rPr lang="zh-CN" altLang="zh-CN" sz="1600" b="1" dirty="0">
                <a:solidFill>
                  <a:srgbClr val="FF0000"/>
                </a:solidFill>
              </a:rPr>
              <a:t>组员王仕杰：</a:t>
            </a:r>
            <a:r>
              <a:rPr lang="zh-CN" altLang="zh-CN" sz="1600" b="1" dirty="0">
                <a:solidFill>
                  <a:schemeClr val="bg1">
                    <a:lumMod val="50000"/>
                  </a:schemeClr>
                </a:solidFill>
              </a:rPr>
              <a:t>开发工程师、实施和测试工程师</a:t>
            </a:r>
          </a:p>
          <a:p>
            <a:pPr algn="just">
              <a:lnSpc>
                <a:spcPct val="150000"/>
              </a:lnSpc>
              <a:spcAft>
                <a:spcPts val="1200"/>
              </a:spcAft>
            </a:pPr>
            <a:r>
              <a:rPr lang="zh-CN" altLang="zh-CN" sz="1600" b="1" dirty="0">
                <a:solidFill>
                  <a:srgbClr val="FF0000"/>
                </a:solidFill>
              </a:rPr>
              <a:t>用户：</a:t>
            </a:r>
            <a:r>
              <a:rPr lang="zh-CN" altLang="zh-CN" sz="16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600" b="1" dirty="0">
                <a:solidFill>
                  <a:srgbClr val="FF0000"/>
                </a:solidFill>
              </a:rPr>
              <a:t>软件平台：</a:t>
            </a:r>
            <a:r>
              <a:rPr lang="zh-CN" altLang="zh-CN" sz="1600" b="1" dirty="0">
                <a:solidFill>
                  <a:schemeClr val="bg1">
                    <a:lumMod val="50000"/>
                  </a:schemeClr>
                </a:solidFill>
              </a:rPr>
              <a:t>该游戏以微信小</a:t>
            </a:r>
            <a:r>
              <a:rPr lang="zh-CN" altLang="en-US" sz="1600" b="1" dirty="0">
                <a:solidFill>
                  <a:schemeClr val="bg1">
                    <a:lumMod val="50000"/>
                  </a:schemeClr>
                </a:solidFill>
              </a:rPr>
              <a:t>游戏</a:t>
            </a:r>
            <a:r>
              <a:rPr lang="zh-CN" altLang="zh-CN" sz="1600" b="1" dirty="0">
                <a:solidFill>
                  <a:schemeClr val="bg1">
                    <a:lumMod val="50000"/>
                  </a:schemeClr>
                </a:solidFill>
              </a:rPr>
              <a:t>的方式发布</a:t>
            </a:r>
          </a:p>
          <a:p>
            <a:pPr algn="just">
              <a:lnSpc>
                <a:spcPct val="150000"/>
              </a:lnSpc>
              <a:spcAft>
                <a:spcPts val="1200"/>
              </a:spcAft>
            </a:pPr>
            <a:r>
              <a:rPr lang="zh-CN" altLang="zh-CN" sz="1600" b="1" dirty="0">
                <a:solidFill>
                  <a:srgbClr val="FF0000"/>
                </a:solidFill>
              </a:rPr>
              <a:t>定义</a:t>
            </a:r>
            <a:r>
              <a:rPr lang="zh-CN" altLang="en-US" sz="1600" b="1" dirty="0">
                <a:solidFill>
                  <a:srgbClr val="FF0000"/>
                </a:solidFill>
              </a:rPr>
              <a:t>：</a:t>
            </a:r>
            <a:r>
              <a:rPr lang="zh-CN" altLang="zh-CN" sz="1600" b="1" dirty="0">
                <a:solidFill>
                  <a:schemeClr val="bg1">
                    <a:lumMod val="50000"/>
                  </a:schemeClr>
                </a:solidFill>
              </a:rPr>
              <a:t>三国题材，</a:t>
            </a:r>
            <a:r>
              <a:rPr lang="en-US" altLang="zh-CN" sz="1600" b="1" dirty="0">
                <a:solidFill>
                  <a:schemeClr val="bg1">
                    <a:lumMod val="50000"/>
                  </a:schemeClr>
                </a:solidFill>
              </a:rPr>
              <a:t>SLG (</a:t>
            </a:r>
            <a:r>
              <a:rPr lang="en-US" altLang="zh-CN" sz="1600" b="1" dirty="0">
                <a:solidFill>
                  <a:schemeClr val="bg1">
                    <a:lumMod val="50000"/>
                  </a:schemeClr>
                </a:solidFill>
                <a:hlinkClick r:id="rId3"/>
              </a:rPr>
              <a:t>Sim</a:t>
            </a:r>
            <a:r>
              <a:rPr lang="en-US" altLang="zh-CN" sz="1600" b="1" dirty="0">
                <a:solidFill>
                  <a:schemeClr val="bg1">
                    <a:lumMod val="50000"/>
                  </a:schemeClr>
                </a:solidFill>
              </a:rPr>
              <a:t>ulation Game,</a:t>
            </a:r>
            <a:r>
              <a:rPr lang="zh-CN" altLang="zh-CN" sz="1600" b="1" dirty="0">
                <a:solidFill>
                  <a:schemeClr val="bg1">
                    <a:lumMod val="50000"/>
                  </a:schemeClr>
                </a:solidFill>
              </a:rPr>
              <a:t>模拟游戏</a:t>
            </a:r>
            <a:r>
              <a:rPr lang="en-US" altLang="zh-CN" sz="1600" b="1" dirty="0">
                <a:solidFill>
                  <a:schemeClr val="bg1">
                    <a:lumMod val="50000"/>
                  </a:schemeClr>
                </a:solidFill>
              </a:rPr>
              <a:t>)</a:t>
            </a:r>
            <a:r>
              <a:rPr lang="zh-CN" altLang="zh-CN" sz="1600" b="1" dirty="0">
                <a:solidFill>
                  <a:schemeClr val="bg1">
                    <a:lumMod val="50000"/>
                  </a:schemeClr>
                </a:solidFill>
              </a:rPr>
              <a:t>，策略，模拟，经营，战略，回合制，微信小程序，跨平台，简单易上手</a:t>
            </a:r>
            <a:r>
              <a:rPr lang="zh-CN" altLang="zh-CN"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测试结果</a:t>
              </a:r>
            </a:p>
          </p:txBody>
        </p:sp>
      </p:gr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175659" y="1177912"/>
            <a:ext cx="381522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358677813"/>
              </p:ext>
            </p:extLst>
          </p:nvPr>
        </p:nvGraphicFramePr>
        <p:xfrm>
          <a:off x="3623336" y="1701132"/>
          <a:ext cx="7828495" cy="4526280"/>
        </p:xfrm>
        <a:graphic>
          <a:graphicData uri="http://schemas.openxmlformats.org/drawingml/2006/table">
            <a:tbl>
              <a:tblPr firstRow="1" firstCol="1" bandRow="1"/>
              <a:tblGrid>
                <a:gridCol w="861060">
                  <a:extLst>
                    <a:ext uri="{9D8B030D-6E8A-4147-A177-3AD203B41FA5}">
                      <a16:colId xmlns:a16="http://schemas.microsoft.com/office/drawing/2014/main" val="20000"/>
                    </a:ext>
                  </a:extLst>
                </a:gridCol>
                <a:gridCol w="1961783">
                  <a:extLst>
                    <a:ext uri="{9D8B030D-6E8A-4147-A177-3AD203B41FA5}">
                      <a16:colId xmlns:a16="http://schemas.microsoft.com/office/drawing/2014/main" val="20001"/>
                    </a:ext>
                  </a:extLst>
                </a:gridCol>
                <a:gridCol w="5005652">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 </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测试结果</a:t>
              </a:r>
            </a:p>
          </p:txBody>
        </p:sp>
      </p:gr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76684" y="1036191"/>
            <a:ext cx="381522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738110945"/>
              </p:ext>
            </p:extLst>
          </p:nvPr>
        </p:nvGraphicFramePr>
        <p:xfrm>
          <a:off x="2520912" y="1763653"/>
          <a:ext cx="9221010" cy="4756312"/>
        </p:xfrm>
        <a:graphic>
          <a:graphicData uri="http://schemas.openxmlformats.org/drawingml/2006/table">
            <a:tbl>
              <a:tblPr firstRow="1" firstCol="1" bandRow="1"/>
              <a:tblGrid>
                <a:gridCol w="746452">
                  <a:extLst>
                    <a:ext uri="{9D8B030D-6E8A-4147-A177-3AD203B41FA5}">
                      <a16:colId xmlns:a16="http://schemas.microsoft.com/office/drawing/2014/main" val="20000"/>
                    </a:ext>
                  </a:extLst>
                </a:gridCol>
                <a:gridCol w="2808696">
                  <a:extLst>
                    <a:ext uri="{9D8B030D-6E8A-4147-A177-3AD203B41FA5}">
                      <a16:colId xmlns:a16="http://schemas.microsoft.com/office/drawing/2014/main" val="20001"/>
                    </a:ext>
                  </a:extLst>
                </a:gridCol>
                <a:gridCol w="5665862">
                  <a:extLst>
                    <a:ext uri="{9D8B030D-6E8A-4147-A177-3AD203B41FA5}">
                      <a16:colId xmlns:a16="http://schemas.microsoft.com/office/drawing/2014/main" val="20002"/>
                    </a:ext>
                  </a:extLst>
                </a:gridCol>
              </a:tblGrid>
              <a:tr h="455284">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5284">
                <a:tc>
                  <a:txBody>
                    <a:bodyPr/>
                    <a:lstStyle/>
                    <a:p>
                      <a:pPr marL="0" indent="127000" algn="ctr" defTabSz="1219170" rtl="0" eaLnBrk="1" latinLnBrk="0" hangingPunct="1">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1</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63504">
                <a:tc>
                  <a:txBody>
                    <a:bodyPr/>
                    <a:lstStyle/>
                    <a:p>
                      <a:pPr marL="0" indent="127000" algn="ctr" defTabSz="1219170" rtl="0" eaLnBrk="1" latinLnBrk="0" hangingPunct="1">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2 </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1.</a:t>
                      </a:r>
                      <a:r>
                        <a:rPr lang="zh-CN" sz="12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2.</a:t>
                      </a:r>
                      <a:r>
                        <a:rPr lang="zh-CN" sz="12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3.</a:t>
                      </a:r>
                      <a:r>
                        <a:rPr lang="zh-CN" sz="12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35862">
                <a:tc>
                  <a:txBody>
                    <a:bodyPr/>
                    <a:lstStyle/>
                    <a:p>
                      <a:pPr marL="0" indent="127000" algn="ctr" defTabSz="1219170" rtl="0" eaLnBrk="1" latinLnBrk="0" hangingPunct="1">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3</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127000" algn="ctr" defTabSz="1219170" rtl="0" eaLnBrk="1" latinLnBrk="0" hangingPunct="1">
                        <a:lnSpc>
                          <a:spcPct val="150000"/>
                        </a:lnSpc>
                        <a:spcBef>
                          <a:spcPts val="600"/>
                        </a:spcBef>
                        <a:spcAft>
                          <a:spcPts val="600"/>
                        </a:spcAft>
                        <a:buFont typeface="+mj-lt"/>
                        <a:buAutoNum type="arabicPeriod"/>
                      </a:pPr>
                      <a:r>
                        <a:rPr lang="zh-CN" sz="12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0" lvl="0" indent="127000" algn="ctr" defTabSz="1219170" rtl="0" eaLnBrk="1" latinLnBrk="0" hangingPunct="1">
                        <a:lnSpc>
                          <a:spcPct val="150000"/>
                        </a:lnSpc>
                        <a:spcBef>
                          <a:spcPts val="600"/>
                        </a:spcBef>
                        <a:spcAft>
                          <a:spcPts val="600"/>
                        </a:spcAft>
                        <a:buFont typeface="+mj-lt"/>
                        <a:buAutoNum type="arabicPeriod"/>
                      </a:pPr>
                      <a:r>
                        <a:rPr lang="zh-CN" sz="1200" b="1" kern="1200" dirty="0">
                          <a:solidFill>
                            <a:schemeClr val="tx1">
                              <a:lumMod val="50000"/>
                              <a:lumOff val="50000"/>
                            </a:schemeClr>
                          </a:solidFill>
                          <a:latin typeface="微软雅黑" pitchFamily="34" charset="-122"/>
                          <a:ea typeface="微软雅黑" pitchFamily="34" charset="-122"/>
                          <a:cs typeface="+mn-cs"/>
                        </a:rPr>
                        <a:t>得到人事模块的相应功能</a:t>
                      </a:r>
                    </a:p>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17614">
                <a:tc>
                  <a:txBody>
                    <a:bodyPr/>
                    <a:lstStyle/>
                    <a:p>
                      <a:pPr marL="0" indent="127000" algn="ctr" defTabSz="1219170" rtl="0" eaLnBrk="1" latinLnBrk="0" hangingPunct="1">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4</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1.</a:t>
                      </a:r>
                      <a:r>
                        <a:rPr lang="zh-CN" sz="12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2.</a:t>
                      </a:r>
                      <a:r>
                        <a:rPr lang="zh-CN" sz="12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r>
                        <a:rPr lang="en-US" sz="1200" b="1" kern="1200" dirty="0">
                          <a:solidFill>
                            <a:schemeClr val="tx1">
                              <a:lumMod val="50000"/>
                              <a:lumOff val="50000"/>
                            </a:schemeClr>
                          </a:solidFill>
                          <a:latin typeface="微软雅黑" pitchFamily="34" charset="-122"/>
                          <a:ea typeface="微软雅黑" pitchFamily="34" charset="-122"/>
                          <a:cs typeface="+mn-cs"/>
                        </a:rPr>
                        <a:t>3.</a:t>
                      </a:r>
                      <a:r>
                        <a:rPr lang="zh-CN" sz="12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4.</a:t>
                      </a:r>
                      <a:r>
                        <a:rPr lang="zh-CN" sz="12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5.</a:t>
                      </a:r>
                      <a:r>
                        <a:rPr lang="zh-CN" sz="1200" b="1" kern="1200" dirty="0">
                          <a:solidFill>
                            <a:schemeClr val="tx1">
                              <a:lumMod val="50000"/>
                              <a:lumOff val="50000"/>
                            </a:schemeClr>
                          </a:solidFill>
                          <a:latin typeface="微软雅黑" pitchFamily="34" charset="-122"/>
                          <a:ea typeface="微软雅黑" pitchFamily="34" charset="-122"/>
                          <a:cs typeface="+mn-cs"/>
                        </a:rPr>
                        <a:t>登庸则是民忠达到最大值相应武将进行登基。</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测试结果</a:t>
              </a:r>
            </a:p>
          </p:txBody>
        </p:sp>
      </p:gr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76684" y="1036191"/>
            <a:ext cx="381522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3322657248"/>
              </p:ext>
            </p:extLst>
          </p:nvPr>
        </p:nvGraphicFramePr>
        <p:xfrm>
          <a:off x="3891912" y="1158710"/>
          <a:ext cx="8163454" cy="5340769"/>
        </p:xfrm>
        <a:graphic>
          <a:graphicData uri="http://schemas.openxmlformats.org/drawingml/2006/table">
            <a:tbl>
              <a:tblPr firstRow="1" firstCol="1" bandRow="1"/>
              <a:tblGrid>
                <a:gridCol w="767541">
                  <a:extLst>
                    <a:ext uri="{9D8B030D-6E8A-4147-A177-3AD203B41FA5}">
                      <a16:colId xmlns:a16="http://schemas.microsoft.com/office/drawing/2014/main" val="20000"/>
                    </a:ext>
                  </a:extLst>
                </a:gridCol>
                <a:gridCol w="2179082">
                  <a:extLst>
                    <a:ext uri="{9D8B030D-6E8A-4147-A177-3AD203B41FA5}">
                      <a16:colId xmlns:a16="http://schemas.microsoft.com/office/drawing/2014/main" val="20001"/>
                    </a:ext>
                  </a:extLst>
                </a:gridCol>
                <a:gridCol w="5216831">
                  <a:extLst>
                    <a:ext uri="{9D8B030D-6E8A-4147-A177-3AD203B41FA5}">
                      <a16:colId xmlns:a16="http://schemas.microsoft.com/office/drawing/2014/main" val="20002"/>
                    </a:ext>
                  </a:extLst>
                </a:gridCol>
              </a:tblGrid>
              <a:tr h="1782121">
                <a:tc>
                  <a:txBody>
                    <a:bodyPr/>
                    <a:lstStyle/>
                    <a:p>
                      <a:pPr indent="127000">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5</a:t>
                      </a:r>
                      <a:endParaRPr lang="zh-CN" sz="12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1.</a:t>
                      </a:r>
                      <a:r>
                        <a:rPr lang="zh-CN" sz="12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2.</a:t>
                      </a:r>
                      <a:r>
                        <a:rPr lang="zh-CN" sz="12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3.</a:t>
                      </a:r>
                      <a:r>
                        <a:rPr lang="zh-CN" sz="12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4.</a:t>
                      </a:r>
                      <a:r>
                        <a:rPr lang="zh-CN" sz="12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8218">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6</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50000"/>
                        </a:lnSpc>
                        <a:spcBef>
                          <a:spcPts val="600"/>
                        </a:spcBef>
                        <a:spcAft>
                          <a:spcPts val="600"/>
                        </a:spcAft>
                        <a:buFont typeface="+mj-lt"/>
                        <a:buAutoNum type="arabicPeriod"/>
                      </a:pPr>
                      <a:r>
                        <a:rPr lang="zh-CN" sz="12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50000"/>
                        </a:lnSpc>
                        <a:spcBef>
                          <a:spcPts val="600"/>
                        </a:spcBef>
                        <a:spcAft>
                          <a:spcPts val="600"/>
                        </a:spcAft>
                        <a:buFont typeface="+mj-lt"/>
                        <a:buAutoNum type="arabicPeriod"/>
                      </a:pPr>
                      <a:r>
                        <a:rPr lang="zh-CN" sz="12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50000"/>
                        </a:lnSpc>
                        <a:spcBef>
                          <a:spcPts val="600"/>
                        </a:spcBef>
                        <a:spcAft>
                          <a:spcPts val="600"/>
                        </a:spcAft>
                        <a:buFont typeface="+mj-lt"/>
                        <a:buAutoNum type="arabicPeriod"/>
                      </a:pPr>
                      <a:r>
                        <a:rPr lang="zh-CN" sz="12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3489">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7</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新游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剧本</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势力</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成功完成</a:t>
                      </a:r>
                      <a:r>
                        <a:rPr lang="en-US" sz="1200" b="1" kern="1200" dirty="0">
                          <a:solidFill>
                            <a:schemeClr val="tx1">
                              <a:lumMod val="50000"/>
                              <a:lumOff val="50000"/>
                            </a:schemeClr>
                          </a:solidFill>
                          <a:latin typeface="微软雅黑" pitchFamily="34" charset="-122"/>
                          <a:ea typeface="微软雅黑" pitchFamily="34" charset="-122"/>
                          <a:cs typeface="+mn-cs"/>
                        </a:rPr>
                        <a:t>AI</a:t>
                      </a:r>
                      <a:r>
                        <a:rPr lang="zh-CN" sz="12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744">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8</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旧游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读取</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6744">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9</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旧游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读取</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6744">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10</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旧游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读取</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6744">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11</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旧游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读取</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6744">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12</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旧游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读取</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测试结果</a:t>
              </a:r>
            </a:p>
          </p:txBody>
        </p:sp>
      </p:gr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175659" y="1177912"/>
            <a:ext cx="381522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325951918"/>
              </p:ext>
            </p:extLst>
          </p:nvPr>
        </p:nvGraphicFramePr>
        <p:xfrm>
          <a:off x="3408667" y="1888364"/>
          <a:ext cx="6979933" cy="4328160"/>
        </p:xfrm>
        <a:graphic>
          <a:graphicData uri="http://schemas.openxmlformats.org/drawingml/2006/table">
            <a:tbl>
              <a:tblPr firstRow="1" firstCol="1" bandRow="1"/>
              <a:tblGrid>
                <a:gridCol w="1254251">
                  <a:extLst>
                    <a:ext uri="{9D8B030D-6E8A-4147-A177-3AD203B41FA5}">
                      <a16:colId xmlns:a16="http://schemas.microsoft.com/office/drawing/2014/main" val="20000"/>
                    </a:ext>
                  </a:extLst>
                </a:gridCol>
                <a:gridCol w="1760434">
                  <a:extLst>
                    <a:ext uri="{9D8B030D-6E8A-4147-A177-3AD203B41FA5}">
                      <a16:colId xmlns:a16="http://schemas.microsoft.com/office/drawing/2014/main" val="20001"/>
                    </a:ext>
                  </a:extLst>
                </a:gridCol>
                <a:gridCol w="3965248">
                  <a:extLst>
                    <a:ext uri="{9D8B030D-6E8A-4147-A177-3AD203B41FA5}">
                      <a16:colId xmlns:a16="http://schemas.microsoft.com/office/drawing/2014/main" val="20002"/>
                    </a:ext>
                  </a:extLst>
                </a:gridCol>
              </a:tblGrid>
              <a:tr h="0">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2667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1</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2</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3</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4</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5</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 </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测试结果</a:t>
              </a:r>
            </a:p>
          </p:txBody>
        </p:sp>
      </p:gr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175659" y="1177912"/>
            <a:ext cx="381522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3597986951"/>
              </p:ext>
            </p:extLst>
          </p:nvPr>
        </p:nvGraphicFramePr>
        <p:xfrm>
          <a:off x="2808163" y="2139861"/>
          <a:ext cx="8429555" cy="3703320"/>
        </p:xfrm>
        <a:graphic>
          <a:graphicData uri="http://schemas.openxmlformats.org/drawingml/2006/table">
            <a:tbl>
              <a:tblPr firstRow="1" firstCol="1" bandRow="1"/>
              <a:tblGrid>
                <a:gridCol w="900711">
                  <a:extLst>
                    <a:ext uri="{9D8B030D-6E8A-4147-A177-3AD203B41FA5}">
                      <a16:colId xmlns:a16="http://schemas.microsoft.com/office/drawing/2014/main" val="20000"/>
                    </a:ext>
                  </a:extLst>
                </a:gridCol>
                <a:gridCol w="2059537">
                  <a:extLst>
                    <a:ext uri="{9D8B030D-6E8A-4147-A177-3AD203B41FA5}">
                      <a16:colId xmlns:a16="http://schemas.microsoft.com/office/drawing/2014/main" val="20001"/>
                    </a:ext>
                  </a:extLst>
                </a:gridCol>
                <a:gridCol w="5469307">
                  <a:extLst>
                    <a:ext uri="{9D8B030D-6E8A-4147-A177-3AD203B41FA5}">
                      <a16:colId xmlns:a16="http://schemas.microsoft.com/office/drawing/2014/main" val="20002"/>
                    </a:ext>
                  </a:extLst>
                </a:gridCol>
              </a:tblGrid>
              <a:tr h="0">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indent="266700" algn="l" defTabSz="1219170" rtl="0" eaLnBrk="1" latinLnBrk="0" hangingPunct="1">
                        <a:lnSpc>
                          <a:spcPct val="150000"/>
                        </a:lnSpc>
                        <a:spcBef>
                          <a:spcPts val="600"/>
                        </a:spcBef>
                        <a:spcAft>
                          <a:spcPts val="600"/>
                        </a:spcAft>
                      </a:pPr>
                      <a:r>
                        <a:rPr lang="en-US" sz="1800" b="0" kern="1200" dirty="0">
                          <a:solidFill>
                            <a:schemeClr val="tx1">
                              <a:lumMod val="50000"/>
                              <a:lumOff val="50000"/>
                            </a:schemeClr>
                          </a:solidFill>
                          <a:latin typeface="微软雅黑" pitchFamily="34" charset="-122"/>
                          <a:ea typeface="微软雅黑" pitchFamily="34" charset="-122"/>
                          <a:cs typeface="+mn-cs"/>
                        </a:rPr>
                        <a:t>1</a:t>
                      </a:r>
                      <a:endParaRPr lang="zh-CN" sz="18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2</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3</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1800" b="0" kern="1200" dirty="0">
                          <a:solidFill>
                            <a:schemeClr val="tx1">
                              <a:lumMod val="50000"/>
                              <a:lumOff val="50000"/>
                            </a:schemeClr>
                          </a:solidFill>
                          <a:latin typeface="微软雅黑" pitchFamily="34" charset="-122"/>
                          <a:ea typeface="微软雅黑" pitchFamily="34" charset="-122"/>
                          <a:cs typeface="+mn-cs"/>
                        </a:rPr>
                        <a:t>UI</a:t>
                      </a:r>
                      <a:r>
                        <a:rPr lang="zh-CN" sz="18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a:t>
                      </a:r>
                      <a:r>
                        <a:rPr lang="en-US" sz="1800" b="0" kern="1200" dirty="0">
                          <a:solidFill>
                            <a:schemeClr val="tx1">
                              <a:lumMod val="50000"/>
                              <a:lumOff val="50000"/>
                            </a:schemeClr>
                          </a:solidFill>
                          <a:latin typeface="微软雅黑" pitchFamily="34" charset="-122"/>
                          <a:ea typeface="微软雅黑" pitchFamily="34" charset="-122"/>
                          <a:cs typeface="+mn-cs"/>
                        </a:rPr>
                        <a:t>UI</a:t>
                      </a:r>
                      <a:r>
                        <a:rPr lang="zh-CN" sz="18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4</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5</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6</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7</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8</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896446" y="1907720"/>
            <a:ext cx="6372214" cy="4401205"/>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租借便宜的云服务器不是大问题。</a:t>
            </a: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648576" y="331356"/>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31251" y="126658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880218" y="2145343"/>
            <a:ext cx="9494376" cy="3072636"/>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p>
          <a:p>
            <a:pPr indent="304800">
              <a:spcBef>
                <a:spcPts val="600"/>
              </a:spcBef>
              <a:spcAft>
                <a:spcPts val="600"/>
              </a:spcAft>
            </a:pPr>
            <a:endParaRPr lang="zh-CN" altLang="zh-CN"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14811" y="2266053"/>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制作，文档更新</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项目难度不大，但工作量比较大，因为三国设计的人物巨多，需要写出每个人物的特点，但在可接受的范围之内。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533802"/>
        </p:xfrm>
        <a:graphic>
          <a:graphicData uri="http://schemas.openxmlformats.org/drawingml/2006/table">
            <a:tbl>
              <a:tblPr firstRow="1" firstCol="1" bandRow="1"/>
              <a:tblGrid>
                <a:gridCol w="1234380">
                  <a:extLst>
                    <a:ext uri="{9D8B030D-6E8A-4147-A177-3AD203B41FA5}">
                      <a16:colId xmlns:a16="http://schemas.microsoft.com/office/drawing/2014/main" val="20000"/>
                    </a:ext>
                  </a:extLst>
                </a:gridCol>
                <a:gridCol w="5670489">
                  <a:extLst>
                    <a:ext uri="{9D8B030D-6E8A-4147-A177-3AD203B41FA5}">
                      <a16:colId xmlns:a16="http://schemas.microsoft.com/office/drawing/2014/main" val="20001"/>
                    </a:ext>
                  </a:extLst>
                </a:gridCol>
                <a:gridCol w="2096183">
                  <a:extLst>
                    <a:ext uri="{9D8B030D-6E8A-4147-A177-3AD203B41FA5}">
                      <a16:colId xmlns:a16="http://schemas.microsoft.com/office/drawing/2014/main"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2368</TotalTime>
  <Words>5011</Words>
  <Application>Microsoft Office PowerPoint</Application>
  <PresentationFormat>自定义</PresentationFormat>
  <Paragraphs>795</Paragraphs>
  <Slides>74</Slides>
  <Notes>74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74</vt:i4>
      </vt:variant>
    </vt:vector>
  </HeadingPairs>
  <TitlesOfParts>
    <vt:vector size="87" baseType="lpstr">
      <vt:lpstr>Gill Sans</vt:lpstr>
      <vt:lpstr>ITC Avant Garde Std Bk</vt:lpstr>
      <vt:lpstr>Open Sans</vt:lpstr>
      <vt:lpstr>等线</vt:lpstr>
      <vt:lpstr>方正宋刻本秀楷简体</vt:lpstr>
      <vt:lpstr>宋体</vt:lpstr>
      <vt:lpstr>微软雅黑</vt:lpstr>
      <vt:lpstr>微软雅黑 Light</vt:lpstr>
      <vt:lpstr>Arial</vt:lpstr>
      <vt:lpstr>Calibri</vt:lpstr>
      <vt:lpstr>Rockwell</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1281701904@qq.com</cp:lastModifiedBy>
  <cp:revision>1170</cp:revision>
  <dcterms:created xsi:type="dcterms:W3CDTF">2015-12-01T09:06:39Z</dcterms:created>
  <dcterms:modified xsi:type="dcterms:W3CDTF">2019-06-16T15:31:35Z</dcterms:modified>
</cp:coreProperties>
</file>